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8" r:id="rId2"/>
    <p:sldId id="257" r:id="rId3"/>
    <p:sldId id="270" r:id="rId4"/>
    <p:sldId id="280" r:id="rId5"/>
    <p:sldId id="272" r:id="rId6"/>
    <p:sldId id="259" r:id="rId7"/>
    <p:sldId id="258" r:id="rId8"/>
    <p:sldId id="283" r:id="rId9"/>
    <p:sldId id="285" r:id="rId10"/>
    <p:sldId id="284" r:id="rId11"/>
    <p:sldId id="281" r:id="rId12"/>
    <p:sldId id="273" r:id="rId13"/>
    <p:sldId id="267" r:id="rId14"/>
    <p:sldId id="260" r:id="rId15"/>
    <p:sldId id="27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7" r:id="rId25"/>
    <p:sldId id="296" r:id="rId26"/>
    <p:sldId id="261" r:id="rId27"/>
    <p:sldId id="286" r:id="rId28"/>
    <p:sldId id="287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9966FF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CCCCFF">
                <a:alpha val="67000"/>
              </a:srgbClr>
            </a:gs>
            <a:gs pos="15000">
              <a:srgbClr val="99CCFF"/>
            </a:gs>
            <a:gs pos="42000">
              <a:srgbClr val="9966FF">
                <a:alpha val="64000"/>
              </a:srgbClr>
            </a:gs>
            <a:gs pos="61000">
              <a:srgbClr val="CC99FF">
                <a:alpha val="88000"/>
              </a:srgbClr>
            </a:gs>
            <a:gs pos="82001">
              <a:srgbClr val="99CCFF">
                <a:alpha val="71000"/>
              </a:srgbClr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3C49-697D-4615-927C-45B675D5A0F3}" type="datetimeFigureOut">
              <a:rPr lang="ru-RU" smtClean="0"/>
              <a:pPr/>
              <a:t>вт 23.03.21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4300-5249-46AB-8DD4-D26344375D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</a:t>
            </a:r>
            <a:endParaRPr lang="ru-RU" sz="240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учреждение д</a:t>
            </a:r>
            <a:r>
              <a:rPr lang="ru-RU" sz="240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ополнительного </a:t>
            </a:r>
            <a:r>
              <a:rPr lang="ru-RU" sz="2400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образования детей</a:t>
            </a:r>
          </a:p>
          <a:p>
            <a:pPr algn="ctr"/>
            <a:r>
              <a:rPr lang="ru-RU" sz="2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«Дворец детского творчества г.Буйнакска»</a:t>
            </a:r>
            <a:endParaRPr lang="ru-RU" sz="24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0640" y="200024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«Новые технологии в работе педагогов дополнительного образования»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1325" y="5144303"/>
            <a:ext cx="3929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Мамаева Т.Н., методист ДДТ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6340678"/>
            <a:ext cx="2036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г.Буйнакск</a:t>
            </a:r>
            <a:r>
              <a:rPr lang="ru-RU" dirty="0" smtClean="0"/>
              <a:t> – 2020г.</a:t>
            </a:r>
            <a:endParaRPr lang="ru-RU" dirty="0"/>
          </a:p>
        </p:txBody>
      </p:sp>
      <p:pic>
        <p:nvPicPr>
          <p:cNvPr id="1027" name="Рисунок 43" descr="http://klub-drug.ru/wp-content/uploads/2011/04/799667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229200"/>
            <a:ext cx="13081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18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Компьютерная технология может осуществляться в следующих вариантах: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C00000"/>
                </a:solidFill>
              </a:rPr>
              <a:t>I</a:t>
            </a:r>
            <a:r>
              <a:rPr lang="ru-RU" sz="2800" dirty="0" smtClean="0"/>
              <a:t> </a:t>
            </a:r>
            <a:r>
              <a:rPr lang="ru-RU" sz="2800" dirty="0" smtClean="0"/>
              <a:t>- как </a:t>
            </a:r>
            <a:r>
              <a:rPr lang="ru-RU" sz="2800" b="1" i="1" dirty="0" smtClean="0">
                <a:solidFill>
                  <a:srgbClr val="C00000"/>
                </a:solidFill>
              </a:rPr>
              <a:t>проникающая</a:t>
            </a:r>
            <a:r>
              <a:rPr lang="ru-RU" sz="2800" dirty="0" smtClean="0">
                <a:solidFill>
                  <a:srgbClr val="C00000"/>
                </a:solidFill>
              </a:rPr>
              <a:t> </a:t>
            </a:r>
            <a:r>
              <a:rPr lang="ru-RU" sz="2800" dirty="0" smtClean="0"/>
              <a:t>технология (применение компьютерного обучения по отдельным темам, разделам для отдельных дидактических задач</a:t>
            </a:r>
            <a:r>
              <a:rPr lang="ru-RU" sz="2800" dirty="0" smtClean="0"/>
              <a:t>).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C00000"/>
                </a:solidFill>
              </a:rPr>
              <a:t>II</a:t>
            </a:r>
            <a:r>
              <a:rPr lang="ru-RU" sz="2800" dirty="0" smtClean="0"/>
              <a:t> </a:t>
            </a:r>
            <a:r>
              <a:rPr lang="ru-RU" sz="2800" dirty="0" smtClean="0"/>
              <a:t>- как</a:t>
            </a:r>
            <a:r>
              <a:rPr lang="ru-RU" sz="2800" b="1" dirty="0" smtClean="0"/>
              <a:t> </a:t>
            </a:r>
            <a:r>
              <a:rPr lang="ru-RU" sz="2800" b="1" i="1" dirty="0" smtClean="0">
                <a:solidFill>
                  <a:srgbClr val="C00000"/>
                </a:solidFill>
              </a:rPr>
              <a:t>основная,</a:t>
            </a:r>
            <a:r>
              <a:rPr lang="ru-RU" sz="2800" dirty="0" smtClean="0"/>
              <a:t> определяющая, наиболее значимая из используемых в данной технологии частей.</a:t>
            </a:r>
            <a:br>
              <a:rPr lang="ru-RU" sz="2800" dirty="0" smtClean="0"/>
            </a:br>
            <a:r>
              <a:rPr lang="ru-RU" sz="2800" dirty="0" smtClean="0"/>
              <a:t>      </a:t>
            </a:r>
            <a:r>
              <a:rPr lang="ru-RU" sz="2800" dirty="0" smtClean="0">
                <a:solidFill>
                  <a:srgbClr val="C00000"/>
                </a:solidFill>
              </a:rPr>
              <a:t>III </a:t>
            </a:r>
            <a:r>
              <a:rPr lang="ru-RU" sz="2800" dirty="0" smtClean="0"/>
              <a:t>- как</a:t>
            </a:r>
            <a:r>
              <a:rPr lang="ru-RU" sz="2800" b="1" dirty="0" smtClean="0"/>
              <a:t> 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монотехнология</a:t>
            </a:r>
            <a:r>
              <a:rPr lang="ru-RU" sz="2800" dirty="0" smtClean="0"/>
              <a:t> (когда все обучение, все управление учебным процессом, включая все виды диагностики, мониторинг, опираются на применение компьютера).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4.infourok.ru/uploads/ex/0168/000719cf-cc3097a7/2/img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00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Рисунок 16" descr="http://klub-drug.ru/wp-content/uploads/2011/04/10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933266" cy="77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http://900igr.net/up/datas/80558/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42852"/>
            <a:ext cx="800102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904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0" descr="http://klub-drug.ru/wp-content/uploads/2011/04/3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-171400"/>
            <a:ext cx="9255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674825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функции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педагога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компьютер представляет: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источник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учебной информации (частично или полностью заменяющий учителя и книгу);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наглядное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пособие (качественно нового уровня с возможностями мультимедиа и телекоммуникации);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индивидуальное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информационное пространство;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тренажер;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средство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диагностики и контроля.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функции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рабочего инструмента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компьютер выступает как: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средство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подготовки текстов, их хранения;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текстовый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редактор;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графопостроитель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графический редактор;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вычислительная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машина больших возможностей (с -оформлением результатов в различном виде);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средство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моделирования.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5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131840"/>
            <a:ext cx="856895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Функцию объекта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компьютер выполняет при: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программировании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обучении компьютера заданным процессам;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- создании программных продуктов;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    -  применении различных информационных                    сред.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3200" b="1" i="1" dirty="0" err="1" smtClean="0"/>
              <a:t>Досуговая</a:t>
            </a:r>
            <a:r>
              <a:rPr lang="ru-RU" sz="3200" b="1" i="1" dirty="0" smtClean="0"/>
              <a:t> среда</a:t>
            </a:r>
            <a:r>
              <a:rPr lang="ru-RU" sz="3200" dirty="0" smtClean="0"/>
              <a:t> </a:t>
            </a:r>
            <a:r>
              <a:rPr lang="ru-RU" sz="2800" dirty="0" smtClean="0"/>
              <a:t>организуется</a:t>
            </a:r>
            <a:r>
              <a:rPr lang="ru-RU" sz="2800" b="1" dirty="0" smtClean="0"/>
              <a:t> с помощью:</a:t>
            </a:r>
            <a:r>
              <a:rPr lang="ru-RU" sz="2800" dirty="0" smtClean="0"/>
              <a:t> </a:t>
            </a:r>
            <a:r>
              <a:rPr lang="ru-RU" sz="2400" dirty="0" smtClean="0"/>
              <a:t>                   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C00000"/>
                </a:solidFill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</a:rPr>
              <a:t>-  игровых программ;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     -  компьютерных игр по сети;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     - компьютерного видео.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flipV="1">
            <a:off x="428596" y="648566"/>
            <a:ext cx="83582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1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12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1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1200" algn="l"/>
              </a:tabLst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 rot="10800000" flipV="1">
            <a:off x="107504" y="14992"/>
            <a:ext cx="8928992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компьютерной технологии включает следующие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функции:</a:t>
            </a:r>
          </a:p>
          <a:p>
            <a:r>
              <a:rPr lang="ru-RU" sz="2400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Организация учебного процесса </a:t>
            </a:r>
            <a:r>
              <a:rPr lang="ru-RU" sz="2400" dirty="0" smtClean="0"/>
              <a:t>со всей группой целом, предмета в целом (график учебного процесса, внешняя диагностика, итоговый контроль).</a:t>
            </a:r>
          </a:p>
          <a:p>
            <a:r>
              <a:rPr lang="ru-RU" sz="2400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Организация внутриклубной</a:t>
            </a:r>
            <a:r>
              <a:rPr lang="ru-RU" sz="2400" dirty="0" smtClean="0"/>
              <a:t> активизации и координации, расстановка рабочих мест, инструктаж, управление </a:t>
            </a:r>
            <a:r>
              <a:rPr lang="ru-RU" sz="2400" dirty="0" err="1" smtClean="0"/>
              <a:t>внутриклассной</a:t>
            </a:r>
            <a:r>
              <a:rPr lang="ru-RU" sz="2400" dirty="0" smtClean="0"/>
              <a:t> сетью и т.п.).</a:t>
            </a:r>
          </a:p>
          <a:p>
            <a:r>
              <a:rPr lang="ru-RU" sz="2400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Индивидуальное наблюдение </a:t>
            </a:r>
            <a:r>
              <a:rPr lang="ru-RU" sz="2400" dirty="0" smtClean="0"/>
              <a:t>за учащимися, оказание индивидуальной помощи, индивидуальный «человеческий» контакт с ребенком. С помощью компьютера достигаются идеальные варианты индивидуального обучения, использующие визуальные и слуховые образы.</a:t>
            </a:r>
          </a:p>
          <a:p>
            <a:r>
              <a:rPr lang="ru-RU" sz="2400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Подготовка компонентов информационной среды </a:t>
            </a:r>
            <a:r>
              <a:rPr lang="ru-RU" sz="2400" dirty="0" smtClean="0"/>
              <a:t>(различные виды учебного, демонстрационного оборудования, сопрягаемого с ПЭВМ, программные средства и системы, учебно-наглядные пособия и т.д.), связь их с предметным содержанием определенного учебного курса.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5.infourok.ru/uploads/ex/0646/001130cd-578e20e6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78674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ds05.infourok.ru/uploads/ex/0646/001130cd-578e20e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7249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ds05.infourok.ru/uploads/ex/0646/001130cd-578e20e6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1195"/>
            <a:ext cx="8072494" cy="616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5.infourok.ru/uploads/ex/0646/001130cd-578e20e6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73703"/>
            <a:ext cx="7786742" cy="598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8" descr="лин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877272"/>
            <a:ext cx="6480175" cy="7127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548680"/>
            <a:ext cx="7200800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Семинар - практикум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1.Установочное сообщение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Новые технологии в работе педагогов дополнительного образования</a:t>
            </a: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».</a:t>
            </a:r>
          </a:p>
          <a:p>
            <a:pPr marL="180975" indent="-177800" algn="r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dirty="0" smtClean="0">
                <a:solidFill>
                  <a:srgbClr val="0033CC"/>
                </a:solidFill>
                <a:cs typeface="Times New Roman" pitchFamily="16" charset="0"/>
              </a:rPr>
              <a:t>Мамаева Т.Н.– методист ДДТ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2. Обмен педагогическим опытом: </a:t>
            </a:r>
            <a:r>
              <a:rPr lang="ru-RU" sz="2400" dirty="0" smtClean="0">
                <a:cs typeface="Times New Roman" pitchFamily="16" charset="0"/>
              </a:rPr>
              <a:t>мастер-класс по теме «Нетрадиционные технологии на занятиях 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dirty="0" err="1" smtClean="0">
                <a:cs typeface="Times New Roman" pitchFamily="16" charset="0"/>
              </a:rPr>
              <a:t>ИЗО-студии</a:t>
            </a:r>
            <a:r>
              <a:rPr lang="ru-RU" sz="2400" dirty="0" smtClean="0">
                <a:cs typeface="Times New Roman" pitchFamily="16" charset="0"/>
              </a:rPr>
              <a:t>»,</a:t>
            </a:r>
            <a:r>
              <a:rPr lang="ru-RU" sz="2400" dirty="0" err="1" smtClean="0">
                <a:solidFill>
                  <a:srgbClr val="0033CC"/>
                </a:solidFill>
                <a:cs typeface="Times New Roman" pitchFamily="16" charset="0"/>
              </a:rPr>
              <a:t>Бамматова</a:t>
            </a:r>
            <a:r>
              <a:rPr lang="ru-RU" sz="2400" dirty="0" smtClean="0">
                <a:solidFill>
                  <a:srgbClr val="0033CC"/>
                </a:solidFill>
                <a:cs typeface="Times New Roman" pitchFamily="16" charset="0"/>
              </a:rPr>
              <a:t> Р.М., педагог ДДТ 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endParaRPr lang="ru-RU" sz="2400" dirty="0" smtClean="0">
              <a:solidFill>
                <a:srgbClr val="0033CC"/>
              </a:solidFill>
              <a:cs typeface="Times New Roman" pitchFamily="16" charset="0"/>
            </a:endParaRP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r>
              <a:rPr lang="ru-RU" sz="2400" b="1" dirty="0" smtClean="0">
                <a:solidFill>
                  <a:srgbClr val="7030A0"/>
                </a:solidFill>
                <a:cs typeface="Times New Roman" pitchFamily="16" charset="0"/>
              </a:rPr>
              <a:t>3. Выработка и принятие решения методического  объединения.</a:t>
            </a:r>
          </a:p>
          <a:p>
            <a:pPr marL="180975" indent="-177800">
              <a:buClrTx/>
              <a:buFontTx/>
              <a:buNone/>
              <a:tabLst>
                <a:tab pos="180975" algn="l"/>
                <a:tab pos="628650" algn="l"/>
                <a:tab pos="1077913" algn="l"/>
                <a:tab pos="1527175" algn="l"/>
                <a:tab pos="1976438" algn="l"/>
                <a:tab pos="2425700" algn="l"/>
                <a:tab pos="2874963" algn="l"/>
                <a:tab pos="3324225" algn="l"/>
                <a:tab pos="3773488" algn="l"/>
                <a:tab pos="4222750" algn="l"/>
                <a:tab pos="4672013" algn="l"/>
                <a:tab pos="5121275" algn="l"/>
                <a:tab pos="5570538" algn="l"/>
                <a:tab pos="6019800" algn="l"/>
                <a:tab pos="6469063" algn="l"/>
                <a:tab pos="6918325" algn="l"/>
                <a:tab pos="7367588" algn="l"/>
                <a:tab pos="7816850" algn="l"/>
                <a:tab pos="8266113" algn="l"/>
                <a:tab pos="8715375" algn="l"/>
                <a:tab pos="9164638" algn="l"/>
              </a:tabLst>
            </a:pPr>
            <a:endParaRPr lang="ru-RU" sz="2400" b="1" dirty="0">
              <a:solidFill>
                <a:srgbClr val="7030A0"/>
              </a:solidFill>
              <a:cs typeface="Times New Roman" pitchFamily="16" charset="0"/>
            </a:endParaRPr>
          </a:p>
        </p:txBody>
      </p:sp>
      <p:pic>
        <p:nvPicPr>
          <p:cNvPr id="6" name="Picture 4" descr="v25ani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04664"/>
            <a:ext cx="1028700" cy="87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5.infourok.ru/uploads/ex/0646/001130cd-578e20e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632848" cy="55707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Виды дистанционных занятий</a:t>
            </a:r>
          </a:p>
          <a:p>
            <a:pPr algn="ctr"/>
            <a:endParaRPr lang="ru-RU" sz="3200" b="1" dirty="0" smtClean="0"/>
          </a:p>
          <a:p>
            <a:pPr algn="just"/>
            <a:r>
              <a:rPr lang="ru-RU" sz="3600" dirty="0" smtClean="0"/>
              <a:t>Индивидуальная консультация отличается предварительной подготовкой вопросов. Предлагаются проблемы и пути поиска решений. Учитываются индивидуальные особенности учащихся. Может проводиться индивидуально по электронной почте.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85795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sz="2800" b="1" dirty="0" smtClean="0"/>
              <a:t>Определить</a:t>
            </a:r>
            <a:r>
              <a:rPr lang="ru-RU" sz="2800" dirty="0" smtClean="0"/>
              <a:t> </a:t>
            </a:r>
            <a:r>
              <a:rPr lang="ru-RU" sz="2800" b="1" dirty="0" smtClean="0"/>
              <a:t>тем</a:t>
            </a:r>
            <a:r>
              <a:rPr lang="ru-RU" sz="2800" dirty="0" smtClean="0"/>
              <a:t>у дистанционного занятия. </a:t>
            </a:r>
          </a:p>
          <a:p>
            <a:pPr algn="just"/>
            <a:r>
              <a:rPr lang="ru-RU" sz="2800" dirty="0" smtClean="0"/>
              <a:t>- </a:t>
            </a:r>
            <a:r>
              <a:rPr lang="ru-RU" sz="2800" b="1" dirty="0" smtClean="0"/>
              <a:t>Выделить </a:t>
            </a:r>
            <a:r>
              <a:rPr lang="ru-RU" sz="2800" dirty="0" smtClean="0"/>
              <a:t>основные учебные элементы. </a:t>
            </a:r>
          </a:p>
          <a:p>
            <a:pPr algn="just"/>
            <a:r>
              <a:rPr lang="ru-RU" sz="2800" dirty="0" smtClean="0"/>
              <a:t>- </a:t>
            </a:r>
            <a:r>
              <a:rPr lang="ru-RU" sz="2800" b="1" dirty="0" smtClean="0"/>
              <a:t>Определить</a:t>
            </a:r>
            <a:r>
              <a:rPr lang="ru-RU" sz="2800" dirty="0" smtClean="0"/>
              <a:t> </a:t>
            </a:r>
            <a:r>
              <a:rPr lang="ru-RU" sz="2800" b="1" dirty="0" smtClean="0"/>
              <a:t>тип </a:t>
            </a:r>
            <a:r>
              <a:rPr lang="ru-RU" sz="2800" dirty="0" smtClean="0"/>
              <a:t>дистанционного занятия (изучение новой темы, повторение, углубление, контроль и т.д.). </a:t>
            </a:r>
          </a:p>
          <a:p>
            <a:pPr algn="just"/>
            <a:r>
              <a:rPr lang="ru-RU" sz="2800" dirty="0" smtClean="0"/>
              <a:t>- </a:t>
            </a:r>
            <a:r>
              <a:rPr lang="ru-RU" sz="2800" b="1" dirty="0" smtClean="0"/>
              <a:t>Выбор</a:t>
            </a:r>
            <a:r>
              <a:rPr lang="ru-RU" sz="2800" dirty="0" smtClean="0"/>
              <a:t> </a:t>
            </a:r>
            <a:r>
              <a:rPr lang="ru-RU" sz="2800" dirty="0" smtClean="0"/>
              <a:t>наиболее оптимальной по техническим и технологическим особенностям модели дистанционного занятия. </a:t>
            </a:r>
          </a:p>
          <a:p>
            <a:pPr algn="just"/>
            <a:r>
              <a:rPr lang="ru-RU" sz="2800" dirty="0" smtClean="0"/>
              <a:t>- </a:t>
            </a:r>
            <a:r>
              <a:rPr lang="ru-RU" sz="2800" b="1" dirty="0" smtClean="0"/>
              <a:t>Определить</a:t>
            </a:r>
            <a:r>
              <a:rPr lang="ru-RU" sz="2800" dirty="0" smtClean="0"/>
              <a:t> </a:t>
            </a:r>
            <a:r>
              <a:rPr lang="ru-RU" sz="2800" b="1" dirty="0" smtClean="0"/>
              <a:t>форму</a:t>
            </a:r>
            <a:r>
              <a:rPr lang="ru-RU" sz="2800" dirty="0" smtClean="0"/>
              <a:t> проведения дистанционного занятия (</a:t>
            </a:r>
            <a:r>
              <a:rPr lang="ru-RU" sz="2800" dirty="0" err="1" smtClean="0"/>
              <a:t>вебинар</a:t>
            </a:r>
            <a:r>
              <a:rPr lang="ru-RU" sz="2800" dirty="0" smtClean="0"/>
              <a:t>, </a:t>
            </a:r>
            <a:r>
              <a:rPr lang="ru-RU" sz="2800" dirty="0" err="1" smtClean="0"/>
              <a:t>веб-квест</a:t>
            </a:r>
            <a:r>
              <a:rPr lang="ru-RU" sz="2800" dirty="0" smtClean="0"/>
              <a:t>, семинар, конференция и т.д.).</a:t>
            </a:r>
          </a:p>
          <a:p>
            <a:pPr algn="just"/>
            <a:r>
              <a:rPr lang="ru-RU" sz="2800" dirty="0" smtClean="0"/>
              <a:t>- </a:t>
            </a:r>
            <a:r>
              <a:rPr lang="ru-RU" sz="2800" b="1" dirty="0" smtClean="0"/>
              <a:t>Выбор способа </a:t>
            </a:r>
            <a:r>
              <a:rPr lang="ru-RU" sz="2800" dirty="0" smtClean="0"/>
              <a:t>доставки учебного материала и информационные обучающие материалы.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290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Алгоритм разработки занятия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215370" cy="5693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Требования к занятию </a:t>
            </a:r>
          </a:p>
          <a:p>
            <a:pPr algn="ctr"/>
            <a:endParaRPr lang="ru-RU" sz="2800" b="1" dirty="0" smtClean="0">
              <a:solidFill>
                <a:srgbClr val="0000FF"/>
              </a:solidFill>
            </a:endParaRPr>
          </a:p>
          <a:p>
            <a:pPr algn="just"/>
            <a:r>
              <a:rPr lang="ru-RU" sz="2800" dirty="0" smtClean="0"/>
              <a:t>Внешний порядок занятия - самым простым и самым элементарным является точное начало и точное окончание занятия. Внутренний порядок занятия (его структура) – к внутреннему порядку урока отнесем целесообразное распределение занятия на этапы, т.е. занятие делится на четкие временные отрезки. Соответствие занятия дидактическим принципам: наглядность и точность при выработке представлений и понятий, опора на изученный материал, соответствие упражнений и контрольных заданий данному занятию и т.д.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Распределение времени занятия </a:t>
            </a:r>
            <a:r>
              <a:rPr lang="ru-RU" sz="4000" dirty="0" smtClean="0"/>
              <a:t>(дошкольники </a:t>
            </a:r>
            <a:r>
              <a:rPr lang="ru-RU" sz="4000" dirty="0" smtClean="0">
                <a:solidFill>
                  <a:srgbClr val="C00000"/>
                </a:solidFill>
              </a:rPr>
              <a:t>15 мин</a:t>
            </a:r>
            <a:r>
              <a:rPr lang="ru-RU" sz="4000" dirty="0" smtClean="0"/>
              <a:t>, школьники-</a:t>
            </a:r>
            <a:r>
              <a:rPr lang="ru-RU" sz="4000" b="1" dirty="0" smtClean="0">
                <a:solidFill>
                  <a:srgbClr val="C00000"/>
                </a:solidFill>
              </a:rPr>
              <a:t>30 мин</a:t>
            </a:r>
            <a:r>
              <a:rPr lang="ru-RU" sz="4000" dirty="0" smtClean="0"/>
              <a:t>) Ознакомление с инструкцией –</a:t>
            </a:r>
            <a:r>
              <a:rPr lang="ru-RU" sz="4000" b="1" dirty="0" smtClean="0">
                <a:solidFill>
                  <a:srgbClr val="C00000"/>
                </a:solidFill>
              </a:rPr>
              <a:t>5 минут (2,5); </a:t>
            </a:r>
            <a:r>
              <a:rPr lang="ru-RU" sz="4000" dirty="0" smtClean="0"/>
              <a:t>Работа в соответствии со сценарием –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10 минут; </a:t>
            </a:r>
            <a:r>
              <a:rPr lang="ru-RU" sz="4000" dirty="0" smtClean="0"/>
              <a:t>Выполнение индивидуальных заданий по желанию –</a:t>
            </a:r>
            <a:r>
              <a:rPr lang="ru-RU" sz="4000" b="1" dirty="0" smtClean="0">
                <a:solidFill>
                  <a:srgbClr val="C00000"/>
                </a:solidFill>
              </a:rPr>
              <a:t>10 минут; </a:t>
            </a:r>
            <a:r>
              <a:rPr lang="ru-RU" sz="4000" dirty="0" smtClean="0"/>
              <a:t>Обсуждение результатов занятия –</a:t>
            </a:r>
            <a:r>
              <a:rPr lang="ru-RU" sz="4000" b="1" dirty="0" smtClean="0">
                <a:solidFill>
                  <a:srgbClr val="C00000"/>
                </a:solidFill>
              </a:rPr>
              <a:t>5 минут (2,5).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ds05.infourok.ru/uploads/ex/0646/001130cd-578e20e6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59832" y="260648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9024" y="357167"/>
            <a:ext cx="849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Picture 6" descr="BOO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764704"/>
            <a:ext cx="990600" cy="1295400"/>
          </a:xfrm>
          <a:prstGeom prst="rect">
            <a:avLst/>
          </a:prstGeom>
          <a:noFill/>
        </p:spPr>
      </p:pic>
      <p:sp>
        <p:nvSpPr>
          <p:cNvPr id="9218" name="AutoShape 2" descr="Использование на тематических родительских собраниях мультимедийных презентаций Оформление информационных стендов Создание информационных буклетов Создание электронных родительских газет Информирование родителей через сайт ДО, группы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Использование на тематических родительских собраниях мультимедийных презентаций Оформление информационных стендов Создание информационных буклетов Создание электронных родительских газет Информирование родителей через сайт ДО, группы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28596" y="674824"/>
            <a:ext cx="8501122" cy="57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ИКТ в процессе взаимодействия с родителями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презентаций при проведении родительских собраний, оформление родительского уголка. Наличие у ДДТ собственного сайта предоставляет возможность нашим родителям получать оперативную информацию о жизни учреждения. Общение  с родителями по электронной почте, 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дискуссиях, по мобильному телефону.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6000792"/>
          </a:xfrm>
        </p:spPr>
        <p:txBody>
          <a:bodyPr>
            <a:normAutofit fontScale="90000"/>
          </a:bodyPr>
          <a:lstStyle/>
          <a:p>
            <a:pPr algn="l" defTabSz="1019175"/>
            <a:r>
              <a:rPr lang="ru-RU" sz="3100" b="1" i="1" dirty="0" smtClean="0">
                <a:solidFill>
                  <a:srgbClr val="C00000"/>
                </a:solidFill>
              </a:rPr>
              <a:t/>
            </a:r>
            <a:br>
              <a:rPr lang="ru-RU" sz="3100" b="1" i="1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информационно-компьютерных технологий в УДОД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 способствует повышению профессионального уровня педагогов, побуждает их искать новые нетрадиционные формы и методы обучения, проявлять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творческие способности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 способствует повышению интереса детей к обучению, активизирует познавательную деятельность, повышает качество усвоения программного материала детьми;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способствует повышению уровня педагогической компетентности родителей, информированности их о направлениях деятельности 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сего учреждения и результатах конкретного ребенка, сотрудничеству родителей.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35798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Рекомендации по внедрению современных педагогических технологий в практику дополнительного образования детей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необходимо активизировать детей;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    вооружить их оптимальными способами осуществления деятельности;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   подвести эту деятельность к творчеству;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    предоставить воспитанникам больше самостоятельности;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    развить такие личностные самообразования детей, как самостоятельность, активность, общение;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     постепенно предоставить детям полную свободу в принятии решений.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Особого внимания требует повышение квалификации педагогов: недостаточно показать им как надо работать, нужно организовать поддержку,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взаимообучение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развить рефлексивную и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креативную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практику.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118631"/>
            <a:ext cx="686649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 за внимание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102475" cy="1590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1\Рабочий стол\школа\614448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80928"/>
            <a:ext cx="5162481" cy="3883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002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42918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Деятельность учреждения дополнительного образования детей строится на таких</a:t>
            </a:r>
            <a:r>
              <a:rPr lang="ru-RU" sz="2400" dirty="0" smtClean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принципах</a:t>
            </a:r>
            <a:r>
              <a:rPr lang="ru-RU" sz="2400" dirty="0" smtClean="0">
                <a:solidFill>
                  <a:srgbClr val="0000FF"/>
                </a:solidFill>
              </a:rPr>
              <a:t>, как:</a:t>
            </a:r>
          </a:p>
          <a:p>
            <a:pPr algn="just"/>
            <a:r>
              <a:rPr lang="ru-RU" sz="2000" b="1" dirty="0" smtClean="0"/>
              <a:t>-    дифференциация, индивидуализация, вариативность образования;</a:t>
            </a:r>
          </a:p>
          <a:p>
            <a:pPr algn="just"/>
            <a:r>
              <a:rPr lang="ru-RU" sz="2000" b="1" dirty="0" smtClean="0"/>
              <a:t>-    развитие творческих способностей детей, выражающееся в том, что в организуемой образовательной деятельности доминируют творческие начала и творчество рассматривается как уникальный критерий оценки личности и отношений в коллективе;</a:t>
            </a:r>
          </a:p>
          <a:p>
            <a:pPr algn="just"/>
            <a:r>
              <a:rPr lang="ru-RU" sz="2000" b="1" dirty="0" smtClean="0"/>
              <a:t>-    учет реальных возможностей и условий обеспечения образовательных программ материальными, технологическими, кадровыми и финансовыми ресурсами;</a:t>
            </a:r>
          </a:p>
          <a:p>
            <a:pPr algn="just"/>
            <a:r>
              <a:rPr lang="ru-RU" sz="2000" b="1" dirty="0" smtClean="0"/>
              <a:t>-     учет возрастных и индивидуальных особенностей обучающихся при включении их в различные виды деятельности;</a:t>
            </a:r>
          </a:p>
          <a:p>
            <a:pPr algn="just"/>
            <a:r>
              <a:rPr lang="ru-RU" sz="2000" b="1" dirty="0" smtClean="0"/>
              <a:t>-     ориентация на потребности общества и личности обучающегося;</a:t>
            </a:r>
          </a:p>
          <a:p>
            <a:pPr algn="just"/>
            <a:r>
              <a:rPr lang="ru-RU" sz="2000" b="1" dirty="0" smtClean="0"/>
              <a:t>-     возможная корректировка учебной программы с учетом изменяющихся условий и требований к уровню образованности личности, возможности адаптации обучающихся к современной </a:t>
            </a:r>
            <a:r>
              <a:rPr lang="ru-RU" sz="2000" b="1" dirty="0" err="1" smtClean="0"/>
              <a:t>социокультурной</a:t>
            </a:r>
            <a:r>
              <a:rPr lang="ru-RU" sz="2000" b="1" dirty="0" smtClean="0"/>
              <a:t> среде.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endParaRPr lang="ru-RU" sz="16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772400" cy="592935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своей практике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мы придерживаемся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следующих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«путеводных положений»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 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наиболее отвечающих специфике дополнительного образования детей:</a:t>
            </a:r>
          </a:p>
          <a:p>
            <a:pPr algn="just"/>
            <a:r>
              <a:rPr lang="ru-RU" sz="2300" dirty="0" smtClean="0">
                <a:solidFill>
                  <a:srgbClr val="C00000"/>
                </a:solidFill>
              </a:rPr>
              <a:t>-    </a:t>
            </a:r>
            <a:r>
              <a:rPr lang="ru-RU" sz="2300" b="1" i="1" dirty="0" smtClean="0">
                <a:solidFill>
                  <a:srgbClr val="C00000"/>
                </a:solidFill>
              </a:rPr>
              <a:t>Всеобщая талантливость детей:</a:t>
            </a:r>
            <a:r>
              <a:rPr lang="ru-RU" sz="2300" dirty="0" smtClean="0">
                <a:solidFill>
                  <a:schemeClr val="tx1"/>
                </a:solidFill>
              </a:rPr>
              <a:t> нет неталантливых детей, а есть те, которые еще не нашли своего дела.</a:t>
            </a:r>
          </a:p>
          <a:p>
            <a:pPr algn="just"/>
            <a:r>
              <a:rPr lang="ru-RU" sz="2300" dirty="0" smtClean="0">
                <a:solidFill>
                  <a:srgbClr val="C00000"/>
                </a:solidFill>
              </a:rPr>
              <a:t>-     </a:t>
            </a:r>
            <a:r>
              <a:rPr lang="ru-RU" sz="2300" b="1" i="1" dirty="0" smtClean="0">
                <a:solidFill>
                  <a:srgbClr val="C00000"/>
                </a:solidFill>
              </a:rPr>
              <a:t>Взаимное превосходство:</a:t>
            </a:r>
            <a:r>
              <a:rPr lang="ru-RU" sz="2300" dirty="0" smtClean="0">
                <a:solidFill>
                  <a:schemeClr val="tx1"/>
                </a:solidFill>
              </a:rPr>
              <a:t> если у кого-то что-то получается хуже, чем у других, значит, что-то должно получиться лучше – это «что-то» нужно искать.</a:t>
            </a:r>
          </a:p>
          <a:p>
            <a:pPr algn="just"/>
            <a:r>
              <a:rPr lang="ru-RU" sz="2300" dirty="0" smtClean="0">
                <a:solidFill>
                  <a:srgbClr val="C00000"/>
                </a:solidFill>
              </a:rPr>
              <a:t>-     </a:t>
            </a:r>
            <a:r>
              <a:rPr lang="ru-RU" sz="2300" b="1" i="1" dirty="0" smtClean="0">
                <a:solidFill>
                  <a:srgbClr val="C00000"/>
                </a:solidFill>
              </a:rPr>
              <a:t>Неизбежность перемен:</a:t>
            </a:r>
            <a:r>
              <a:rPr lang="ru-RU" sz="2300" dirty="0" smtClean="0">
                <a:solidFill>
                  <a:srgbClr val="C00000"/>
                </a:solidFill>
              </a:rPr>
              <a:t> </a:t>
            </a:r>
            <a:r>
              <a:rPr lang="ru-RU" sz="2300" dirty="0" smtClean="0">
                <a:solidFill>
                  <a:schemeClr val="tx1"/>
                </a:solidFill>
              </a:rPr>
              <a:t>ни одно суждение о ребенке не может считаться окончательным.</a:t>
            </a:r>
          </a:p>
          <a:p>
            <a:pPr algn="just"/>
            <a:r>
              <a:rPr lang="ru-RU" sz="2300" dirty="0" smtClean="0">
                <a:solidFill>
                  <a:srgbClr val="C00000"/>
                </a:solidFill>
              </a:rPr>
              <a:t>-     </a:t>
            </a:r>
            <a:r>
              <a:rPr lang="ru-RU" sz="2300" b="1" i="1" dirty="0" smtClean="0">
                <a:solidFill>
                  <a:srgbClr val="C00000"/>
                </a:solidFill>
              </a:rPr>
              <a:t>Успех рождает успех.</a:t>
            </a:r>
            <a:r>
              <a:rPr lang="ru-RU" sz="2300" dirty="0" smtClean="0">
                <a:solidFill>
                  <a:schemeClr val="tx1"/>
                </a:solidFill>
              </a:rPr>
              <a:t> Основная задача – создать ситуацию успеха для всех детей на каждом занятии, прежде всего для недостаточно подготовленных: важно дать им почувствовать, что они не хуже других.</a:t>
            </a:r>
          </a:p>
          <a:p>
            <a:pPr algn="just"/>
            <a:r>
              <a:rPr lang="ru-RU" sz="2300" dirty="0" smtClean="0">
                <a:solidFill>
                  <a:srgbClr val="C00000"/>
                </a:solidFill>
              </a:rPr>
              <a:t>-     </a:t>
            </a:r>
            <a:r>
              <a:rPr lang="ru-RU" sz="2300" b="1" i="1" dirty="0" smtClean="0">
                <a:solidFill>
                  <a:srgbClr val="C00000"/>
                </a:solidFill>
              </a:rPr>
              <a:t>Нет детей неспособных:</a:t>
            </a:r>
            <a:r>
              <a:rPr lang="ru-RU" sz="2300" dirty="0" smtClean="0">
                <a:solidFill>
                  <a:schemeClr val="tx1"/>
                </a:solidFill>
              </a:rPr>
              <a:t> если каждому отводить время, соответствующее его личным способностям и возможностям, то можно обеспечить усвоение необходимого учебного материала.</a:t>
            </a:r>
          </a:p>
          <a:p>
            <a:pPr algn="just"/>
            <a:r>
              <a:rPr lang="ru-RU" sz="2300" dirty="0" smtClean="0">
                <a:solidFill>
                  <a:schemeClr val="tx1"/>
                </a:solidFill>
              </a:rPr>
              <a:t>-   В условиях дополнительного образования важнее ответить на вопрос не </a:t>
            </a:r>
            <a:r>
              <a:rPr lang="ru-RU" sz="2300" b="1" i="1" dirty="0" smtClean="0">
                <a:solidFill>
                  <a:srgbClr val="C00000"/>
                </a:solidFill>
              </a:rPr>
              <a:t>«чему учить?»,</a:t>
            </a:r>
            <a:r>
              <a:rPr lang="ru-RU" sz="2300" b="1" dirty="0" smtClean="0">
                <a:solidFill>
                  <a:srgbClr val="C00000"/>
                </a:solidFill>
              </a:rPr>
              <a:t> а </a:t>
            </a:r>
            <a:r>
              <a:rPr lang="ru-RU" sz="2300" b="1" i="1" dirty="0" smtClean="0">
                <a:solidFill>
                  <a:srgbClr val="C00000"/>
                </a:solidFill>
              </a:rPr>
              <a:t>«как учить?»,</a:t>
            </a:r>
            <a:r>
              <a:rPr lang="ru-RU" sz="2300" dirty="0" smtClean="0">
                <a:solidFill>
                  <a:schemeClr val="tx1"/>
                </a:solidFill>
              </a:rPr>
              <a:t> т.к. при разнообразии содержания дополнительного образования целесообразно не бесконечно расширять набор программ, а искать такие способы организации творческой деятельности и опыта эмоционального отношения к миру, которые обеспечат комфортные условия развития личности обучающегося.</a:t>
            </a:r>
          </a:p>
          <a:p>
            <a:endParaRPr lang="ru-RU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429684" cy="954107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 личностно-ориентированного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развивающего  обучения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В технологии личностно-ориентированного обучения центр всей образовательной системы – индивидуальность детской личности, следовательно, методическую основу этой технологии составляют 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дифференциация и индивидуализация обучения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467544" y="2492896"/>
            <a:ext cx="3888432" cy="648072"/>
          </a:xfrm>
          <a:prstGeom prst="bevel">
            <a:avLst/>
          </a:prstGeom>
          <a:solidFill>
            <a:srgbClr val="66FF99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Дифференциация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 smtClean="0">
                <a:solidFill>
                  <a:srgbClr val="FF0000"/>
                </a:solidFill>
              </a:rPr>
              <a:t>обучения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4932040" y="2492896"/>
            <a:ext cx="3744416" cy="648072"/>
          </a:xfrm>
          <a:prstGeom prst="bevel">
            <a:avLst/>
          </a:prstGeom>
          <a:solidFill>
            <a:srgbClr val="66FF99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Индивидуализация  обучения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3568" y="3370293"/>
            <a:ext cx="3456384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39750" algn="l"/>
              </a:tabLst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«Дифференциация»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 переводе с латинского означает разделение, расслоение целого на различные части.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5397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учреждениях дополнительного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образо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вания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детей возможно применение таких вариантов дифференциации, как: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  <a:tab pos="5397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комплектование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учебных групп однородного  состава;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397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внутригрупповая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дифференциация для разделения по уровням познавательного  интереса;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53975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профильное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обучение в старших группах на основе диагностики, самопознания и рекомендаций детей и родителей.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4932040" y="3214686"/>
            <a:ext cx="3744416" cy="3429024"/>
          </a:xfrm>
          <a:prstGeom prst="frame">
            <a:avLst>
              <a:gd name="adj1" fmla="val 5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429000"/>
            <a:ext cx="331236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Технология 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индивидуализации обучения 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(адаптивная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) 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– 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такая технология обучения, при</a:t>
            </a:r>
            <a:r>
              <a:rPr lang="ru-RU" sz="1500" b="1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которой </a:t>
            </a:r>
            <a:r>
              <a:rPr lang="ru-RU" sz="1500" dirty="0" err="1" smtClean="0">
                <a:latin typeface="Arial" pitchFamily="34" charset="0"/>
                <a:ea typeface="Times New Roman" pitchFamily="18" charset="0"/>
              </a:rPr>
              <a:t>инди-видуальный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 подход и </a:t>
            </a:r>
            <a:r>
              <a:rPr lang="ru-RU" sz="1500" dirty="0" err="1" smtClean="0">
                <a:latin typeface="Arial" pitchFamily="34" charset="0"/>
                <a:ea typeface="Times New Roman" pitchFamily="18" charset="0"/>
              </a:rPr>
              <a:t>индиви-дуальная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 форма обучения </a:t>
            </a:r>
            <a:r>
              <a:rPr lang="ru-RU" sz="1500" dirty="0" err="1" smtClean="0">
                <a:latin typeface="Arial" pitchFamily="34" charset="0"/>
                <a:ea typeface="Times New Roman" pitchFamily="18" charset="0"/>
              </a:rPr>
              <a:t>яв-ляются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 приоритетными. Индивидуальный подход как принцип обучения </a:t>
            </a:r>
            <a:r>
              <a:rPr lang="ru-RU" sz="1500" dirty="0" err="1" smtClean="0">
                <a:latin typeface="Arial" pitchFamily="34" charset="0"/>
                <a:ea typeface="Times New Roman" pitchFamily="18" charset="0"/>
              </a:rPr>
              <a:t>осущест-вляется</a:t>
            </a:r>
            <a:r>
              <a:rPr lang="ru-RU" sz="1500" dirty="0" smtClean="0">
                <a:latin typeface="Arial" pitchFamily="34" charset="0"/>
                <a:ea typeface="Times New Roman" pitchFamily="18" charset="0"/>
              </a:rPr>
              <a:t> в определенной мере во многих технологиях, поэтому ее считают проникающей технологией.</a:t>
            </a:r>
            <a:endParaRPr lang="ru-RU" sz="1500" dirty="0"/>
          </a:p>
        </p:txBody>
      </p:sp>
      <p:sp>
        <p:nvSpPr>
          <p:cNvPr id="9" name="Рамка 8"/>
          <p:cNvSpPr/>
          <p:nvPr/>
        </p:nvSpPr>
        <p:spPr>
          <a:xfrm>
            <a:off x="467544" y="3212976"/>
            <a:ext cx="3888432" cy="3429024"/>
          </a:xfrm>
          <a:prstGeom prst="frame">
            <a:avLst>
              <a:gd name="adj1" fmla="val 5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1077218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Личностно-ориентированное обучение –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(ЛОО)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3752" y="179778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такое обучение, где во главу угла ставится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личность ребенка,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ее самобытность,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субъектный опыт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каждого сначала раскрывается, а затем согласовывается с содержанием образования.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2896" y="3362255"/>
            <a:ext cx="1371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81754"/>
            <a:ext cx="6480175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453" y="2310662"/>
            <a:ext cx="1944216" cy="2203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J0099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73216"/>
            <a:ext cx="8066087" cy="10163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21429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Новые информационные технологии обучения</a:t>
            </a:r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дополнительном образовании детей</a:t>
            </a:r>
            <a:endParaRPr lang="ru-RU" sz="2400" b="1" cap="all" dirty="0" smtClean="0"/>
          </a:p>
          <a:p>
            <a:pPr algn="ctr"/>
            <a:r>
              <a:rPr lang="ru-RU" sz="2400" b="1" cap="all" dirty="0" smtClean="0"/>
              <a:t> </a:t>
            </a:r>
            <a:endParaRPr lang="ru-RU" sz="2400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dirty="0" smtClean="0"/>
          </a:p>
        </p:txBody>
      </p:sp>
      <p:pic>
        <p:nvPicPr>
          <p:cNvPr id="7" name="Рисунок 6" descr="http://900igr.net/up/datas/181784/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00108"/>
            <a:ext cx="778674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28604"/>
            <a:ext cx="7772400" cy="58579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Цели новых информационных технологий: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-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Формирование </a:t>
            </a:r>
            <a:r>
              <a:rPr lang="ru-RU" sz="2800" b="1" dirty="0" smtClean="0">
                <a:solidFill>
                  <a:schemeClr val="tx1"/>
                </a:solidFill>
              </a:rPr>
              <a:t>умений работать с информацией, развитие коммуникативных способностей.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  </a:t>
            </a:r>
            <a:r>
              <a:rPr lang="ru-RU" sz="2800" b="1" dirty="0" smtClean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Подготовка </a:t>
            </a:r>
            <a:r>
              <a:rPr lang="ru-RU" sz="2800" b="1" dirty="0" smtClean="0">
                <a:solidFill>
                  <a:schemeClr val="tx1"/>
                </a:solidFill>
              </a:rPr>
              <a:t>личности «информационного общества».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   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  </a:t>
            </a:r>
            <a:r>
              <a:rPr lang="ru-RU" sz="2800" b="1" dirty="0" smtClean="0">
                <a:solidFill>
                  <a:srgbClr val="C00000"/>
                </a:solidFill>
              </a:rPr>
              <a:t>Предоставление </a:t>
            </a:r>
            <a:r>
              <a:rPr lang="ru-RU" sz="2800" b="1" dirty="0" smtClean="0">
                <a:solidFill>
                  <a:schemeClr val="tx1"/>
                </a:solidFill>
              </a:rPr>
              <a:t>ребенку возможности для усвоения такого объема учебного материала, сколько он может усвоить.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  </a:t>
            </a:r>
            <a:r>
              <a:rPr lang="ru-RU" sz="2800" b="1" dirty="0" smtClean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Формирование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у детей исследовательских умений, умений принимать оптимальные решения.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137f/00046cc6-f745a5fb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547</Words>
  <Application>Microsoft Office PowerPoint</Application>
  <PresentationFormat>Экран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Компьютерная технология может осуществляться в следующих вариантах:      I - как проникающая технология (применение компьютерного обучения по отдельным темам, разделам для отдельных дидактических задач). II - как основная, определяющая, наиболее значимая из используемых в данной технологии частей.       III - как монотехнология (когда все обучение, все управление учебным процессом, включая все виды диагностики, мониторинг, опираются на применение компьютера).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Применение информационно-компьютерных технологий в УДОД:  -  способствует повышению профессионального уровня педагогов, побуждает их искать новые нетрадиционные формы и методы обучения, проявлять творческие способности; -  способствует повышению интереса детей к обучению, активизирует познавательную деятельность, повышает качество усвоения программного материала детьми; - способствует повышению уровня педагогической компетентности родителей, информированности их о направлениях деятельности  всего учреждения и результатах конкретного ребенка, сотрудничеству родителей. </vt:lpstr>
      <vt:lpstr>  Рекомендации по внедрению современных педагогических технологий в практику дополнительного образования детей   -     необходимо активизировать детей; -     вооружить их оптимальными способами осуществления деятельности; -    подвести эту деятельность к творчеству; -     предоставить воспитанникам больше самостоятельности; -     развить такие личностные самообразования детей, как самостоятельность, активность, общение; -     постепенно предоставить детям полную свободу в принятии решений. Особого внимания требует повышение квалификации педагогов: недостаточно показать им как надо работать, нужно организовать поддержку, взаимообучение, развить рефлексивную и креативную практику.   </vt:lpstr>
      <vt:lpstr>Слайд 29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Пользователь</cp:lastModifiedBy>
  <cp:revision>265</cp:revision>
  <dcterms:created xsi:type="dcterms:W3CDTF">2012-11-19T11:09:47Z</dcterms:created>
  <dcterms:modified xsi:type="dcterms:W3CDTF">2021-03-23T12:17:39Z</dcterms:modified>
</cp:coreProperties>
</file>